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1" r:id="rId1"/>
  </p:sldMasterIdLst>
  <p:notesMasterIdLst>
    <p:notesMasterId r:id="rId10"/>
  </p:notesMasterIdLst>
  <p:handoutMasterIdLst>
    <p:handoutMasterId r:id="rId11"/>
  </p:handoutMasterIdLst>
  <p:sldIdLst>
    <p:sldId id="258" r:id="rId2"/>
    <p:sldId id="257" r:id="rId3"/>
    <p:sldId id="259" r:id="rId4"/>
    <p:sldId id="260" r:id="rId5"/>
    <p:sldId id="263" r:id="rId6"/>
    <p:sldId id="264" r:id="rId7"/>
    <p:sldId id="261" r:id="rId8"/>
    <p:sldId id="266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33300"/>
    <a:srgbClr val="800000"/>
    <a:srgbClr val="003300"/>
    <a:srgbClr val="660033"/>
    <a:srgbClr val="A5002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AF4CD8B-586E-419B-B3FE-94BDA69717C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24824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D7E2FF7-500A-43C5-BD2F-01B1431A6B0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08120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A366CA-0ACC-4662-8555-A8F566B73A97}" type="slidenum">
              <a:rPr lang="ru-RU"/>
              <a:pPr/>
              <a:t>1</a:t>
            </a:fld>
            <a:endParaRPr lang="ru-RU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45AE7D-3355-4161-BB2C-2115B7678F2C}" type="slidenum">
              <a:rPr lang="ru-RU"/>
              <a:pPr/>
              <a:t>2</a:t>
            </a:fld>
            <a:endParaRPr lang="ru-RU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134A1C-474B-4B54-9AED-673ACABA8E3D}" type="slidenum">
              <a:rPr lang="ru-RU"/>
              <a:pPr/>
              <a:t>3</a:t>
            </a:fld>
            <a:endParaRPr lang="ru-RU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3498F5-675F-4FA6-AE85-9D413D1446E0}" type="slidenum">
              <a:rPr lang="ru-RU"/>
              <a:pPr/>
              <a:t>4</a:t>
            </a:fld>
            <a:endParaRPr lang="ru-RU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F8E236-21FA-481F-AB60-4C2453C15788}" type="slidenum">
              <a:rPr lang="ru-RU"/>
              <a:pPr/>
              <a:t>7</a:t>
            </a:fld>
            <a:endParaRPr lang="ru-RU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DA806A4C-FCAC-46CE-8132-769187D5BA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A094F-C392-441C-8F05-AD2F991E75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F0BA-D9D1-43B8-8CCF-7AE009420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73A0F-CE2F-46C9-88CC-9B61DEA329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20C7-4D7E-472E-9928-F7820D33B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F3C2F-FCC1-4514-B1E7-CE83CB432A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B1305-E8A6-472A-8143-C171516B7E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57741-44EC-4519-800F-A55E1F2A61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07D4B-5C13-45E9-9F4E-635139F16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7E693E0-5231-44A8-9A93-D504F8661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D5B76517-B0D9-487A-ABE8-A2DE451707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FFE31D8-D000-49CE-A0F7-13431FD39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99592" y="692696"/>
            <a:ext cx="7704856" cy="5904954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800" dirty="0">
                <a:effectLst/>
                <a:latin typeface="Berlin Sans FB" pitchFamily="34" charset="0"/>
              </a:rPr>
              <a:t>  </a:t>
            </a:r>
            <a:r>
              <a:rPr lang="en-US" sz="4800" dirty="0">
                <a:solidFill>
                  <a:srgbClr val="003300"/>
                </a:solidFill>
                <a:effectLst/>
                <a:latin typeface="Berlin Sans FB" pitchFamily="34" charset="0"/>
              </a:rPr>
              <a:t>Present Perfect Continuous:</a:t>
            </a:r>
            <a:r>
              <a:rPr lang="en-US" sz="4800" dirty="0">
                <a:effectLst/>
                <a:latin typeface="Berlin Sans FB" pitchFamily="34" charset="0"/>
              </a:rPr>
              <a:t> </a:t>
            </a:r>
            <a:r>
              <a:rPr lang="ru-RU" sz="4000" dirty="0">
                <a:effectLst/>
                <a:latin typeface="Berlin Sans FB" pitchFamily="34" charset="0"/>
              </a:rPr>
              <a:t>описание </a:t>
            </a:r>
            <a:r>
              <a:rPr lang="en-US" sz="4000" dirty="0">
                <a:effectLst/>
                <a:latin typeface="Berlin Sans FB" pitchFamily="34" charset="0"/>
              </a:rPr>
              <a:t> </a:t>
            </a:r>
            <a:r>
              <a:rPr lang="ru-RU" sz="4000" dirty="0">
                <a:effectLst/>
                <a:latin typeface="Berlin Sans FB" pitchFamily="34" charset="0"/>
              </a:rPr>
              <a:t>длительного действия, которое началось в прошлом и все еще продолжается.</a:t>
            </a:r>
          </a:p>
          <a:p>
            <a:pPr>
              <a:buFont typeface="Wingdings" pitchFamily="2" charset="2"/>
              <a:buNone/>
            </a:pPr>
            <a:r>
              <a:rPr lang="ru-RU" sz="3600" dirty="0">
                <a:effectLst/>
                <a:latin typeface="Berlin Sans FB" pitchFamily="34" charset="0"/>
              </a:rPr>
              <a:t>  </a:t>
            </a:r>
            <a:r>
              <a:rPr lang="ru-RU" sz="4000" dirty="0">
                <a:effectLst/>
                <a:latin typeface="Berlin Sans FB" pitchFamily="34" charset="0"/>
              </a:rPr>
              <a:t>На русский язык в большинстве случаев переводится глаголом в настоящем времени.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96963"/>
          </a:xfrm>
        </p:spPr>
        <p:txBody>
          <a:bodyPr>
            <a:normAutofit fontScale="90000"/>
          </a:bodyPr>
          <a:lstStyle/>
          <a:p>
            <a:r>
              <a:rPr lang="en-US" sz="6600" b="0">
                <a:effectLst/>
                <a:latin typeface="Berlin Sans FB" pitchFamily="34" charset="0"/>
              </a:rPr>
              <a:t>      </a:t>
            </a:r>
            <a:r>
              <a:rPr lang="ru-RU" sz="6600" b="0">
                <a:solidFill>
                  <a:srgbClr val="003300"/>
                </a:solidFill>
                <a:effectLst/>
                <a:latin typeface="Berlin Sans FB" pitchFamily="34" charset="0"/>
              </a:rPr>
              <a:t>Образование:</a:t>
            </a:r>
          </a:p>
        </p:txBody>
      </p:sp>
      <p:sp>
        <p:nvSpPr>
          <p:cNvPr id="307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7584" y="1412776"/>
            <a:ext cx="2088232" cy="345608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sz="7200" dirty="0">
                <a:effectLst/>
              </a:rPr>
              <a:t>have</a:t>
            </a:r>
          </a:p>
          <a:p>
            <a:pPr>
              <a:buFont typeface="Wingdings" pitchFamily="2" charset="2"/>
              <a:buNone/>
            </a:pPr>
            <a:r>
              <a:rPr lang="en-US" sz="7200" dirty="0">
                <a:effectLst/>
              </a:rPr>
              <a:t>has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627784" y="2239962"/>
            <a:ext cx="61214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200" dirty="0"/>
              <a:t>+ been + </a:t>
            </a:r>
            <a:r>
              <a:rPr lang="en-US" sz="7200" dirty="0" err="1"/>
              <a:t>Ving</a:t>
            </a:r>
            <a:endParaRPr lang="ru-RU" sz="72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7584" y="404813"/>
            <a:ext cx="7056784" cy="61198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4400" dirty="0">
                <a:solidFill>
                  <a:srgbClr val="003300"/>
                </a:solidFill>
                <a:effectLst/>
                <a:latin typeface="Berlin Sans FB" pitchFamily="34" charset="0"/>
              </a:rPr>
              <a:t>We </a:t>
            </a:r>
            <a:r>
              <a:rPr lang="en-US" sz="4400" dirty="0">
                <a:solidFill>
                  <a:srgbClr val="800000"/>
                </a:solidFill>
                <a:effectLst/>
                <a:latin typeface="Berlin Sans FB" pitchFamily="34" charset="0"/>
              </a:rPr>
              <a:t>have been learning</a:t>
            </a:r>
            <a:r>
              <a:rPr lang="en-US" sz="4400" dirty="0">
                <a:solidFill>
                  <a:srgbClr val="003300"/>
                </a:solidFill>
                <a:effectLst/>
                <a:latin typeface="Berlin Sans FB" pitchFamily="34" charset="0"/>
              </a:rPr>
              <a:t> English for six month.</a:t>
            </a:r>
          </a:p>
          <a:p>
            <a:pPr>
              <a:buFont typeface="Wingdings" pitchFamily="2" charset="2"/>
              <a:buNone/>
            </a:pPr>
            <a:r>
              <a:rPr lang="ru-RU" sz="4400" dirty="0">
                <a:effectLst/>
                <a:latin typeface="Berlin Sans FB" pitchFamily="34" charset="0"/>
              </a:rPr>
              <a:t>Мы учим английский шесть месяцев.</a:t>
            </a:r>
            <a:endParaRPr lang="en-US" sz="4400" dirty="0">
              <a:effectLst/>
              <a:latin typeface="Berlin Sans FB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 sz="4400" dirty="0">
                <a:solidFill>
                  <a:srgbClr val="003300"/>
                </a:solidFill>
                <a:effectLst/>
                <a:latin typeface="Berlin Sans FB" pitchFamily="34" charset="0"/>
              </a:rPr>
              <a:t>How long </a:t>
            </a:r>
            <a:r>
              <a:rPr lang="en-US" sz="4400" dirty="0">
                <a:solidFill>
                  <a:srgbClr val="800000"/>
                </a:solidFill>
                <a:effectLst/>
                <a:latin typeface="Berlin Sans FB" pitchFamily="34" charset="0"/>
              </a:rPr>
              <a:t>has </a:t>
            </a:r>
            <a:r>
              <a:rPr lang="en-US" sz="4400" dirty="0">
                <a:solidFill>
                  <a:srgbClr val="003300"/>
                </a:solidFill>
                <a:effectLst/>
                <a:latin typeface="Berlin Sans FB" pitchFamily="34" charset="0"/>
              </a:rPr>
              <a:t>Ann </a:t>
            </a:r>
            <a:r>
              <a:rPr lang="en-US" sz="4400" dirty="0">
                <a:solidFill>
                  <a:srgbClr val="800000"/>
                </a:solidFill>
                <a:effectLst/>
                <a:latin typeface="Berlin Sans FB" pitchFamily="34" charset="0"/>
              </a:rPr>
              <a:t>been waiting</a:t>
            </a:r>
            <a:r>
              <a:rPr lang="en-US" sz="4400" dirty="0">
                <a:solidFill>
                  <a:srgbClr val="003300"/>
                </a:solidFill>
                <a:effectLst/>
                <a:latin typeface="Berlin Sans FB" pitchFamily="34" charset="0"/>
              </a:rPr>
              <a:t> for?</a:t>
            </a:r>
            <a:endParaRPr lang="ru-RU" sz="4400" dirty="0">
              <a:solidFill>
                <a:srgbClr val="003300"/>
              </a:solidFill>
              <a:effectLst/>
              <a:latin typeface="Berlin Sans FB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ru-RU" sz="4400" dirty="0">
                <a:effectLst/>
                <a:latin typeface="Berlin Sans FB" pitchFamily="34" charset="0"/>
              </a:rPr>
              <a:t>Сколько времени ждет Анна?</a:t>
            </a:r>
          </a:p>
          <a:p>
            <a:endParaRPr lang="ru-RU" sz="4400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FFC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0825" y="333375"/>
            <a:ext cx="8594725" cy="611981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400" dirty="0">
                <a:solidFill>
                  <a:srgbClr val="003300"/>
                </a:solidFill>
                <a:effectLst/>
                <a:latin typeface="Berlin Sans FB" pitchFamily="34" charset="0"/>
              </a:rPr>
              <a:t>For </a:t>
            </a:r>
            <a:r>
              <a:rPr lang="en-US" sz="5400" dirty="0">
                <a:effectLst/>
                <a:latin typeface="Berlin Sans FB" pitchFamily="34" charset="0"/>
              </a:rPr>
              <a:t>– </a:t>
            </a:r>
            <a:r>
              <a:rPr lang="ru-RU" sz="4000" dirty="0">
                <a:effectLst/>
                <a:latin typeface="Berlin Sans FB" pitchFamily="34" charset="0"/>
              </a:rPr>
              <a:t>в течение</a:t>
            </a:r>
            <a:endParaRPr lang="en-US" sz="4000" dirty="0">
              <a:effectLst/>
              <a:latin typeface="Berlin Sans FB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5400" dirty="0">
                <a:solidFill>
                  <a:srgbClr val="003300"/>
                </a:solidFill>
                <a:effectLst/>
                <a:latin typeface="Berlin Sans FB" pitchFamily="34" charset="0"/>
              </a:rPr>
              <a:t>Since </a:t>
            </a:r>
            <a:r>
              <a:rPr lang="en-US" sz="5400" dirty="0">
                <a:effectLst/>
                <a:latin typeface="Berlin Sans FB" pitchFamily="34" charset="0"/>
              </a:rPr>
              <a:t>– </a:t>
            </a:r>
            <a:r>
              <a:rPr lang="ru-RU" sz="4000" dirty="0">
                <a:effectLst/>
                <a:latin typeface="Berlin Sans FB" pitchFamily="34" charset="0"/>
              </a:rPr>
              <a:t>с, с тех пор как</a:t>
            </a:r>
            <a:endParaRPr lang="en-US" sz="5400" dirty="0">
              <a:effectLst/>
              <a:latin typeface="Berlin Sans FB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5400" dirty="0">
                <a:solidFill>
                  <a:srgbClr val="003300"/>
                </a:solidFill>
                <a:effectLst/>
                <a:latin typeface="Berlin Sans FB" pitchFamily="34" charset="0"/>
              </a:rPr>
              <a:t>All day</a:t>
            </a:r>
            <a:r>
              <a:rPr lang="en-US" sz="5400" dirty="0">
                <a:effectLst/>
                <a:latin typeface="Berlin Sans FB" pitchFamily="34" charset="0"/>
              </a:rPr>
              <a:t> (all my life,... ) – </a:t>
            </a:r>
            <a:r>
              <a:rPr lang="ru-RU" sz="4000" dirty="0">
                <a:effectLst/>
                <a:latin typeface="Berlin Sans FB" pitchFamily="34" charset="0"/>
              </a:rPr>
              <a:t>весь день ( всю жизнь, ... )</a:t>
            </a:r>
            <a:endParaRPr lang="en-US" sz="5400" dirty="0">
              <a:effectLst/>
              <a:latin typeface="Berlin Sans FB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5400" dirty="0">
                <a:solidFill>
                  <a:srgbClr val="003300"/>
                </a:solidFill>
                <a:effectLst/>
                <a:latin typeface="Berlin Sans FB" pitchFamily="34" charset="0"/>
              </a:rPr>
              <a:t>Recently </a:t>
            </a:r>
            <a:r>
              <a:rPr lang="en-US" sz="5400" dirty="0">
                <a:effectLst/>
                <a:latin typeface="Berlin Sans FB" pitchFamily="34" charset="0"/>
              </a:rPr>
              <a:t>- </a:t>
            </a:r>
            <a:r>
              <a:rPr lang="ru-RU" sz="4000" dirty="0">
                <a:effectLst/>
                <a:latin typeface="Berlin Sans FB" pitchFamily="34" charset="0"/>
              </a:rPr>
              <a:t>недавно</a:t>
            </a:r>
            <a:endParaRPr lang="en-US" sz="5400" dirty="0">
              <a:effectLst/>
              <a:latin typeface="Berlin Sans FB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5400" dirty="0">
                <a:solidFill>
                  <a:srgbClr val="003300"/>
                </a:solidFill>
                <a:effectLst/>
                <a:latin typeface="Berlin Sans FB" pitchFamily="34" charset="0"/>
              </a:rPr>
              <a:t>Lately</a:t>
            </a:r>
            <a:r>
              <a:rPr lang="en-US" sz="5400" dirty="0">
                <a:effectLst/>
                <a:latin typeface="Berlin Sans FB" pitchFamily="34" charset="0"/>
              </a:rPr>
              <a:t> – </a:t>
            </a:r>
            <a:r>
              <a:rPr lang="ru-RU" sz="4000" dirty="0">
                <a:effectLst/>
                <a:latin typeface="Berlin Sans FB" pitchFamily="34" charset="0"/>
              </a:rPr>
              <a:t>в последнее время</a:t>
            </a:r>
            <a:endParaRPr lang="en-US" sz="5400" dirty="0">
              <a:effectLst/>
              <a:latin typeface="Berlin Sans FB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5400" dirty="0">
                <a:solidFill>
                  <a:srgbClr val="003300"/>
                </a:solidFill>
                <a:effectLst/>
                <a:latin typeface="Berlin Sans FB" pitchFamily="34" charset="0"/>
              </a:rPr>
              <a:t>For a long time</a:t>
            </a:r>
            <a:r>
              <a:rPr lang="en-US" sz="5400" dirty="0">
                <a:effectLst/>
                <a:latin typeface="Berlin Sans FB" pitchFamily="34" charset="0"/>
              </a:rPr>
              <a:t> - </a:t>
            </a:r>
            <a:r>
              <a:rPr lang="ru-RU" sz="4000" dirty="0">
                <a:effectLst/>
                <a:latin typeface="Berlin Sans FB" pitchFamily="34" charset="0"/>
              </a:rPr>
              <a:t>долго</a:t>
            </a:r>
            <a:endParaRPr lang="ru-RU" sz="5400" dirty="0">
              <a:effectLst/>
              <a:latin typeface="Berlin Sans FB" pitchFamily="34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Администратор\Мои документы\Мои рисунки\Изображение\Изображение.jpg"/>
          <p:cNvPicPr>
            <a:picLocks noChangeAspect="1" noChangeArrowheads="1"/>
          </p:cNvPicPr>
          <p:nvPr/>
        </p:nvPicPr>
        <p:blipFill>
          <a:blip r:embed="rId2" cstate="print"/>
          <a:srcRect l="6629" t="4146" r="9346" b="7730"/>
          <a:stretch>
            <a:fillRect/>
          </a:stretch>
        </p:blipFill>
        <p:spPr bwMode="auto">
          <a:xfrm>
            <a:off x="-10255" y="0"/>
            <a:ext cx="9154255" cy="6857999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Администратор\Мои документы\Мои рисунки\Изображение\Изображение 001.jpg"/>
          <p:cNvPicPr>
            <a:picLocks noChangeAspect="1" noChangeArrowheads="1"/>
          </p:cNvPicPr>
          <p:nvPr/>
        </p:nvPicPr>
        <p:blipFill>
          <a:blip r:embed="rId2" cstate="print"/>
          <a:srcRect l="10342" t="3918" r="4205" b="6570"/>
          <a:stretch>
            <a:fillRect/>
          </a:stretch>
        </p:blipFill>
        <p:spPr bwMode="auto">
          <a:xfrm>
            <a:off x="0" y="0"/>
            <a:ext cx="9143999" cy="538842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23850" y="333375"/>
            <a:ext cx="8521700" cy="61912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>
                <a:solidFill>
                  <a:srgbClr val="003300"/>
                </a:solidFill>
                <a:effectLst/>
              </a:rPr>
              <a:t>Раскрой скобки, используя </a:t>
            </a:r>
            <a:r>
              <a:rPr lang="en-US" sz="3600" b="1" dirty="0">
                <a:solidFill>
                  <a:srgbClr val="003300"/>
                </a:solidFill>
                <a:effectLst/>
              </a:rPr>
              <a:t>Present </a:t>
            </a:r>
            <a:endParaRPr lang="en-US" sz="3600" b="1" dirty="0" smtClean="0">
              <a:solidFill>
                <a:srgbClr val="003300"/>
              </a:solidFill>
              <a:effectLst/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003300"/>
                </a:solidFill>
                <a:effectLst/>
              </a:rPr>
              <a:t>Perfect </a:t>
            </a:r>
            <a:r>
              <a:rPr lang="en-US" sz="3600" b="1" dirty="0">
                <a:solidFill>
                  <a:srgbClr val="003300"/>
                </a:solidFill>
                <a:effectLst/>
              </a:rPr>
              <a:t>Progressive:</a:t>
            </a:r>
          </a:p>
          <a:p>
            <a:r>
              <a:rPr lang="en-US" sz="3600" b="1" dirty="0">
                <a:solidFill>
                  <a:srgbClr val="003300"/>
                </a:solidFill>
                <a:effectLst/>
              </a:rPr>
              <a:t>I ( to look) for my book for an hour</a:t>
            </a:r>
            <a:r>
              <a:rPr lang="en-US" sz="3600" b="1" dirty="0" smtClean="0">
                <a:solidFill>
                  <a:srgbClr val="003300"/>
                </a:solidFill>
                <a:effectLst/>
              </a:rPr>
              <a:t>.</a:t>
            </a:r>
            <a:endParaRPr lang="en-US" sz="3600" b="1" dirty="0">
              <a:solidFill>
                <a:srgbClr val="003300"/>
              </a:solidFill>
              <a:effectLst/>
            </a:endParaRPr>
          </a:p>
          <a:p>
            <a:r>
              <a:rPr lang="en-US" sz="3600" b="1" dirty="0">
                <a:solidFill>
                  <a:srgbClr val="003300"/>
                </a:solidFill>
                <a:effectLst/>
              </a:rPr>
              <a:t>How long they ( to practice) today?</a:t>
            </a:r>
          </a:p>
          <a:p>
            <a:r>
              <a:rPr lang="en-US" sz="3600" b="1" dirty="0">
                <a:solidFill>
                  <a:srgbClr val="003300"/>
                </a:solidFill>
                <a:effectLst/>
              </a:rPr>
              <a:t>It’s ( to rain) all day.</a:t>
            </a:r>
          </a:p>
          <a:p>
            <a:r>
              <a:rPr lang="en-US" sz="3600" b="1" dirty="0">
                <a:solidFill>
                  <a:srgbClr val="003300"/>
                </a:solidFill>
                <a:effectLst/>
              </a:rPr>
              <a:t>She ( to live) here since childhood.</a:t>
            </a:r>
          </a:p>
          <a:p>
            <a:r>
              <a:rPr lang="en-US" sz="3600" b="1" dirty="0">
                <a:solidFill>
                  <a:srgbClr val="003300"/>
                </a:solidFill>
                <a:effectLst/>
              </a:rPr>
              <a:t>We ( to drive) for about two hours.</a:t>
            </a:r>
            <a:endParaRPr lang="ru-RU" sz="3600" b="1" dirty="0">
              <a:solidFill>
                <a:srgbClr val="003300"/>
              </a:solidFill>
              <a:effectLst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980729"/>
            <a:ext cx="878497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Cambria" pitchFamily="18" charset="0"/>
              </a:rPr>
              <a:t>      </a:t>
            </a:r>
            <a:r>
              <a:rPr lang="en-US" sz="2400" dirty="0">
                <a:latin typeface="Cambria" pitchFamily="18" charset="0"/>
              </a:rPr>
              <a:t>1. My grandfather (to work) in the garden since he retired.</a:t>
            </a:r>
            <a:br>
              <a:rPr lang="en-US" sz="2400" dirty="0">
                <a:latin typeface="Cambria" pitchFamily="18" charset="0"/>
              </a:rPr>
            </a:br>
            <a:r>
              <a:rPr lang="ru-RU" sz="2400" dirty="0">
                <a:latin typeface="Cambria" pitchFamily="18" charset="0"/>
              </a:rPr>
              <a:t>       </a:t>
            </a:r>
            <a:r>
              <a:rPr lang="en-US" sz="2400" dirty="0">
                <a:latin typeface="Cambria" pitchFamily="18" charset="0"/>
              </a:rPr>
              <a:t>2. I (to use) this cream since I discovered it. </a:t>
            </a:r>
            <a:br>
              <a:rPr lang="en-US" sz="2400" dirty="0">
                <a:latin typeface="Cambria" pitchFamily="18" charset="0"/>
              </a:rPr>
            </a:br>
            <a:r>
              <a:rPr lang="ru-RU" sz="2400" dirty="0">
                <a:latin typeface="Cambria" pitchFamily="18" charset="0"/>
              </a:rPr>
              <a:t>       </a:t>
            </a:r>
            <a:r>
              <a:rPr lang="en-US" sz="2400" dirty="0">
                <a:latin typeface="Cambria" pitchFamily="18" charset="0"/>
              </a:rPr>
              <a:t>3. She (to sell) fruit and vegetables for five years.</a:t>
            </a:r>
            <a:br>
              <a:rPr lang="en-US" sz="2400" dirty="0">
                <a:latin typeface="Cambria" pitchFamily="18" charset="0"/>
              </a:rPr>
            </a:br>
            <a:r>
              <a:rPr lang="ru-RU" sz="2400" dirty="0">
                <a:latin typeface="Cambria" pitchFamily="18" charset="0"/>
              </a:rPr>
              <a:t>       </a:t>
            </a:r>
            <a:r>
              <a:rPr lang="en-US" sz="2400" dirty="0">
                <a:latin typeface="Cambria" pitchFamily="18" charset="0"/>
              </a:rPr>
              <a:t>4. The factory (to produce) these trainers for two years.</a:t>
            </a:r>
            <a:br>
              <a:rPr lang="en-US" sz="2400" dirty="0">
                <a:latin typeface="Cambria" pitchFamily="18" charset="0"/>
              </a:rPr>
            </a:br>
            <a:r>
              <a:rPr lang="ru-RU" sz="2400" dirty="0">
                <a:latin typeface="Cambria" pitchFamily="18" charset="0"/>
              </a:rPr>
              <a:t>       </a:t>
            </a:r>
            <a:r>
              <a:rPr lang="en-US" sz="2400" dirty="0">
                <a:latin typeface="Cambria" pitchFamily="18" charset="0"/>
              </a:rPr>
              <a:t>5. My mum (to eat) low-calorie foods for six months.</a:t>
            </a:r>
            <a:br>
              <a:rPr lang="en-US" sz="2400" dirty="0">
                <a:latin typeface="Cambria" pitchFamily="18" charset="0"/>
              </a:rPr>
            </a:br>
            <a:r>
              <a:rPr lang="ru-RU" sz="2400" dirty="0">
                <a:latin typeface="Cambria" pitchFamily="18" charset="0"/>
              </a:rPr>
              <a:t>       </a:t>
            </a:r>
            <a:r>
              <a:rPr lang="en-US" sz="2400" dirty="0">
                <a:latin typeface="Cambria" pitchFamily="18" charset="0"/>
              </a:rPr>
              <a:t>6. My sister (to do) aerobics since last year.</a:t>
            </a:r>
            <a:br>
              <a:rPr lang="en-US" sz="2400" dirty="0">
                <a:latin typeface="Cambria" pitchFamily="18" charset="0"/>
              </a:rPr>
            </a:br>
            <a:r>
              <a:rPr lang="ru-RU" sz="2400" dirty="0">
                <a:latin typeface="Cambria" pitchFamily="18" charset="0"/>
              </a:rPr>
              <a:t>       </a:t>
            </a:r>
            <a:r>
              <a:rPr lang="en-US" sz="2400" dirty="0">
                <a:latin typeface="Cambria" pitchFamily="18" charset="0"/>
              </a:rPr>
              <a:t>7. I (not to eat) a fried meal since I began to follow a </a:t>
            </a:r>
            <a:r>
              <a:rPr lang="ru-RU" sz="2400" dirty="0">
                <a:latin typeface="Cambria" pitchFamily="18" charset="0"/>
              </a:rPr>
              <a:t> </a:t>
            </a:r>
            <a:r>
              <a:rPr lang="en-US" sz="2400" dirty="0">
                <a:latin typeface="Cambria" pitchFamily="18" charset="0"/>
              </a:rPr>
              <a:t>diet.</a:t>
            </a:r>
            <a:br>
              <a:rPr lang="en-US" sz="2400" dirty="0">
                <a:latin typeface="Cambria" pitchFamily="18" charset="0"/>
              </a:rPr>
            </a:br>
            <a:r>
              <a:rPr lang="ru-RU" sz="2400" dirty="0">
                <a:latin typeface="Cambria" pitchFamily="18" charset="0"/>
              </a:rPr>
              <a:t>       </a:t>
            </a:r>
            <a:r>
              <a:rPr lang="en-US" sz="2400" dirty="0">
                <a:latin typeface="Cambria" pitchFamily="18" charset="0"/>
              </a:rPr>
              <a:t>8. Mary (to use) this toothpaste for a long time.</a:t>
            </a:r>
            <a:br>
              <a:rPr lang="en-US" sz="2400" dirty="0">
                <a:latin typeface="Cambria" pitchFamily="18" charset="0"/>
              </a:rPr>
            </a:br>
            <a:r>
              <a:rPr lang="ru-RU" sz="2400" dirty="0">
                <a:latin typeface="Cambria" pitchFamily="18" charset="0"/>
              </a:rPr>
              <a:t>       </a:t>
            </a:r>
            <a:r>
              <a:rPr lang="en-US" sz="2400" dirty="0">
                <a:latin typeface="Cambria" pitchFamily="18" charset="0"/>
              </a:rPr>
              <a:t>9. His grandmother (not to smoke) since he visited his </a:t>
            </a:r>
            <a:endParaRPr lang="ru-RU" sz="2400" dirty="0">
              <a:latin typeface="Cambria" pitchFamily="18" charset="0"/>
            </a:endParaRPr>
          </a:p>
          <a:p>
            <a:r>
              <a:rPr lang="ru-RU" sz="2400" dirty="0">
                <a:latin typeface="Cambria" pitchFamily="18" charset="0"/>
              </a:rPr>
              <a:t>        </a:t>
            </a:r>
            <a:r>
              <a:rPr lang="en-US" sz="2400" dirty="0">
                <a:latin typeface="Cambria" pitchFamily="18" charset="0"/>
              </a:rPr>
              <a:t>heart doctor.</a:t>
            </a:r>
            <a:br>
              <a:rPr lang="en-US" sz="2400" dirty="0">
                <a:latin typeface="Cambria" pitchFamily="18" charset="0"/>
              </a:rPr>
            </a:br>
            <a:r>
              <a:rPr lang="ru-RU" sz="2400" dirty="0">
                <a:latin typeface="Cambria" pitchFamily="18" charset="0"/>
              </a:rPr>
              <a:t>       </a:t>
            </a:r>
            <a:r>
              <a:rPr lang="en-US" sz="2400" dirty="0">
                <a:latin typeface="Cambria" pitchFamily="18" charset="0"/>
              </a:rPr>
              <a:t>10. She (not to drink) strong tea for many years.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solidFill>
                  <a:srgbClr val="003300"/>
                </a:solidFill>
              </a:rPr>
              <a:t>Раскрой скобки, используя </a:t>
            </a:r>
            <a:r>
              <a:rPr lang="en-US" sz="2400" b="1" dirty="0">
                <a:solidFill>
                  <a:srgbClr val="003300"/>
                </a:solidFill>
              </a:rPr>
              <a:t>Present Perfect Progressive: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128</TotalTime>
  <Words>196</Words>
  <Application>Microsoft Office PowerPoint</Application>
  <PresentationFormat>Экран (4:3)</PresentationFormat>
  <Paragraphs>31</Paragraphs>
  <Slides>8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Кнопка</vt:lpstr>
      <vt:lpstr>Слайд 1</vt:lpstr>
      <vt:lpstr>      Образование: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Perfect  Continuous</dc:title>
  <dc:creator>1</dc:creator>
  <cp:lastModifiedBy>айгуль</cp:lastModifiedBy>
  <cp:revision>15</cp:revision>
  <dcterms:created xsi:type="dcterms:W3CDTF">2009-03-15T12:13:38Z</dcterms:created>
  <dcterms:modified xsi:type="dcterms:W3CDTF">2020-04-06T20:18:13Z</dcterms:modified>
</cp:coreProperties>
</file>